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6" r:id="rId4"/>
    <p:sldId id="257" r:id="rId5"/>
    <p:sldId id="268" r:id="rId6"/>
    <p:sldId id="267" r:id="rId7"/>
    <p:sldId id="263" r:id="rId8"/>
    <p:sldId id="258" r:id="rId9"/>
    <p:sldId id="259" r:id="rId10"/>
    <p:sldId id="271" r:id="rId11"/>
    <p:sldId id="269" r:id="rId12"/>
    <p:sldId id="260" r:id="rId13"/>
    <p:sldId id="270" r:id="rId14"/>
    <p:sldId id="272" r:id="rId15"/>
    <p:sldId id="273" r:id="rId16"/>
    <p:sldId id="264" r:id="rId17"/>
    <p:sldId id="265" r:id="rId18"/>
    <p:sldId id="261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ACCA2-A34D-E06D-2D92-FD77BC5D05F1}" v="1" dt="2023-05-09T08:20:27.010"/>
    <p1510:client id="{0D71969B-3D00-7053-2DF3-4A84E83BCFC2}" v="225" dt="2023-05-09T08:19:47.022"/>
    <p1510:client id="{8019A7BE-E2AD-A486-879F-39E6113B3AD6}" v="168" dt="2023-05-09T09:28:34.398"/>
    <p1510:client id="{9E95E820-8AC7-41CF-912D-E623EAEF9583}" v="341" dt="2023-04-21T09:00:10.931"/>
    <p1510:client id="{C2CBCD9E-C95F-EEB3-7E7C-1993D8382E3F}" v="158" dt="2023-05-09T07:19:20.781"/>
    <p1510:client id="{E8ED0B46-8C56-CFCB-C0D5-D6F0F04F0A2C}" v="20" dt="2023-05-09T12:27:20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3488C0-9975-42BA-A727-7CFD3B88BEB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99C1E7-0C3B-45AB-B377-CEF27B7F70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Extraction</a:t>
          </a:r>
        </a:p>
      </dgm:t>
    </dgm:pt>
    <dgm:pt modelId="{CA88C6B7-7653-421A-BBC1-CE26FD1CA92E}" type="parTrans" cxnId="{29BCD2D8-B67F-4AA3-9724-A9B25676EC6F}">
      <dgm:prSet/>
      <dgm:spPr/>
      <dgm:t>
        <a:bodyPr/>
        <a:lstStyle/>
        <a:p>
          <a:endParaRPr lang="en-US"/>
        </a:p>
      </dgm:t>
    </dgm:pt>
    <dgm:pt modelId="{A0FDE106-1B62-4D9D-8738-92E920CF6C92}" type="sibTrans" cxnId="{29BCD2D8-B67F-4AA3-9724-A9B25676EC6F}">
      <dgm:prSet/>
      <dgm:spPr/>
      <dgm:t>
        <a:bodyPr/>
        <a:lstStyle/>
        <a:p>
          <a:endParaRPr lang="en-US"/>
        </a:p>
      </dgm:t>
    </dgm:pt>
    <dgm:pt modelId="{1CE7FA54-61F3-485A-9E61-258AE44DAD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Pre-processing</a:t>
          </a:r>
        </a:p>
      </dgm:t>
    </dgm:pt>
    <dgm:pt modelId="{24F98EB7-DB1D-4496-9FA6-10A822155B43}" type="parTrans" cxnId="{341492AE-1C4C-4DA9-A4C7-177360BDCDA5}">
      <dgm:prSet/>
      <dgm:spPr/>
      <dgm:t>
        <a:bodyPr/>
        <a:lstStyle/>
        <a:p>
          <a:endParaRPr lang="en-US"/>
        </a:p>
      </dgm:t>
    </dgm:pt>
    <dgm:pt modelId="{9F6640FF-41D8-47B5-99F9-62D01FAFD73F}" type="sibTrans" cxnId="{341492AE-1C4C-4DA9-A4C7-177360BDCDA5}">
      <dgm:prSet/>
      <dgm:spPr/>
      <dgm:t>
        <a:bodyPr/>
        <a:lstStyle/>
        <a:p>
          <a:endParaRPr lang="en-US"/>
        </a:p>
      </dgm:t>
    </dgm:pt>
    <dgm:pt modelId="{8143868A-1C1B-442C-80FD-0842DC28CB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modelling</a:t>
          </a:r>
        </a:p>
      </dgm:t>
    </dgm:pt>
    <dgm:pt modelId="{9C6AEBCE-6B3C-43D0-8262-8EF36E44B234}" type="parTrans" cxnId="{5F73FEA8-C178-4863-971F-67AF1A8EE55E}">
      <dgm:prSet/>
      <dgm:spPr/>
      <dgm:t>
        <a:bodyPr/>
        <a:lstStyle/>
        <a:p>
          <a:endParaRPr lang="en-US"/>
        </a:p>
      </dgm:t>
    </dgm:pt>
    <dgm:pt modelId="{3E91FCA6-9921-4D3F-B282-F462A578043D}" type="sibTrans" cxnId="{5F73FEA8-C178-4863-971F-67AF1A8EE55E}">
      <dgm:prSet/>
      <dgm:spPr/>
      <dgm:t>
        <a:bodyPr/>
        <a:lstStyle/>
        <a:p>
          <a:endParaRPr lang="en-US"/>
        </a:p>
      </dgm:t>
    </dgm:pt>
    <dgm:pt modelId="{572A04E8-6457-491B-947E-E8658BEEA72B}" type="pres">
      <dgm:prSet presAssocID="{703488C0-9975-42BA-A727-7CFD3B88BEB3}" presName="root" presStyleCnt="0">
        <dgm:presLayoutVars>
          <dgm:dir/>
          <dgm:resizeHandles val="exact"/>
        </dgm:presLayoutVars>
      </dgm:prSet>
      <dgm:spPr/>
    </dgm:pt>
    <dgm:pt modelId="{3682B434-A21B-4D05-A227-4A847C83A358}" type="pres">
      <dgm:prSet presAssocID="{CD99C1E7-0C3B-45AB-B377-CEF27B7F7097}" presName="compNode" presStyleCnt="0"/>
      <dgm:spPr/>
    </dgm:pt>
    <dgm:pt modelId="{EC492600-0371-4911-BD9A-665A2323A621}" type="pres">
      <dgm:prSet presAssocID="{CD99C1E7-0C3B-45AB-B377-CEF27B7F70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BE4C612-37AF-4DA1-9547-874D0E291920}" type="pres">
      <dgm:prSet presAssocID="{CD99C1E7-0C3B-45AB-B377-CEF27B7F7097}" presName="spaceRect" presStyleCnt="0"/>
      <dgm:spPr/>
    </dgm:pt>
    <dgm:pt modelId="{C3553676-80B5-4462-BFAD-71FF0EA7F20C}" type="pres">
      <dgm:prSet presAssocID="{CD99C1E7-0C3B-45AB-B377-CEF27B7F7097}" presName="textRect" presStyleLbl="revTx" presStyleIdx="0" presStyleCnt="3">
        <dgm:presLayoutVars>
          <dgm:chMax val="1"/>
          <dgm:chPref val="1"/>
        </dgm:presLayoutVars>
      </dgm:prSet>
      <dgm:spPr/>
    </dgm:pt>
    <dgm:pt modelId="{B5C4461E-F29C-4969-949F-1F23FE4BAD7F}" type="pres">
      <dgm:prSet presAssocID="{A0FDE106-1B62-4D9D-8738-92E920CF6C92}" presName="sibTrans" presStyleCnt="0"/>
      <dgm:spPr/>
    </dgm:pt>
    <dgm:pt modelId="{9DBB1A59-7618-4203-88D6-EC97B18A0D00}" type="pres">
      <dgm:prSet presAssocID="{1CE7FA54-61F3-485A-9E61-258AE44DAD31}" presName="compNode" presStyleCnt="0"/>
      <dgm:spPr/>
    </dgm:pt>
    <dgm:pt modelId="{4B7CE16F-9D42-42DE-8A5F-559C20D3A62B}" type="pres">
      <dgm:prSet presAssocID="{1CE7FA54-61F3-485A-9E61-258AE44DAD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4F353BC-02B4-413D-9AE1-D647AED7137D}" type="pres">
      <dgm:prSet presAssocID="{1CE7FA54-61F3-485A-9E61-258AE44DAD31}" presName="spaceRect" presStyleCnt="0"/>
      <dgm:spPr/>
    </dgm:pt>
    <dgm:pt modelId="{5C271A08-2103-40EF-BE3C-A57345465D84}" type="pres">
      <dgm:prSet presAssocID="{1CE7FA54-61F3-485A-9E61-258AE44DAD31}" presName="textRect" presStyleLbl="revTx" presStyleIdx="1" presStyleCnt="3">
        <dgm:presLayoutVars>
          <dgm:chMax val="1"/>
          <dgm:chPref val="1"/>
        </dgm:presLayoutVars>
      </dgm:prSet>
      <dgm:spPr/>
    </dgm:pt>
    <dgm:pt modelId="{77904AD6-734F-4069-96D3-4617EE4E9DFB}" type="pres">
      <dgm:prSet presAssocID="{9F6640FF-41D8-47B5-99F9-62D01FAFD73F}" presName="sibTrans" presStyleCnt="0"/>
      <dgm:spPr/>
    </dgm:pt>
    <dgm:pt modelId="{D4AF8825-F3E5-4321-9AC3-237FE702054D}" type="pres">
      <dgm:prSet presAssocID="{8143868A-1C1B-442C-80FD-0842DC28CBC6}" presName="compNode" presStyleCnt="0"/>
      <dgm:spPr/>
    </dgm:pt>
    <dgm:pt modelId="{8221807F-B3A5-48FA-9CB1-5637396AD2ED}" type="pres">
      <dgm:prSet presAssocID="{8143868A-1C1B-442C-80FD-0842DC28CB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6CFCE39-3EDF-4E4E-9272-A548ABB6021E}" type="pres">
      <dgm:prSet presAssocID="{8143868A-1C1B-442C-80FD-0842DC28CBC6}" presName="spaceRect" presStyleCnt="0"/>
      <dgm:spPr/>
    </dgm:pt>
    <dgm:pt modelId="{55B2B84E-97F6-4A73-BE8B-B778C6D5519D}" type="pres">
      <dgm:prSet presAssocID="{8143868A-1C1B-442C-80FD-0842DC28CB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6B1A01-535E-41FB-8360-7CBF41F30426}" type="presOf" srcId="{CD99C1E7-0C3B-45AB-B377-CEF27B7F7097}" destId="{C3553676-80B5-4462-BFAD-71FF0EA7F20C}" srcOrd="0" destOrd="0" presId="urn:microsoft.com/office/officeart/2018/2/layout/IconLabelList"/>
    <dgm:cxn modelId="{4AA8DE03-465B-4DF6-B280-D1BE7805FF71}" type="presOf" srcId="{1CE7FA54-61F3-485A-9E61-258AE44DAD31}" destId="{5C271A08-2103-40EF-BE3C-A57345465D84}" srcOrd="0" destOrd="0" presId="urn:microsoft.com/office/officeart/2018/2/layout/IconLabelList"/>
    <dgm:cxn modelId="{3F28FF57-DD3C-4A71-8B88-85C4C1C3C308}" type="presOf" srcId="{8143868A-1C1B-442C-80FD-0842DC28CBC6}" destId="{55B2B84E-97F6-4A73-BE8B-B778C6D5519D}" srcOrd="0" destOrd="0" presId="urn:microsoft.com/office/officeart/2018/2/layout/IconLabelList"/>
    <dgm:cxn modelId="{5F73FEA8-C178-4863-971F-67AF1A8EE55E}" srcId="{703488C0-9975-42BA-A727-7CFD3B88BEB3}" destId="{8143868A-1C1B-442C-80FD-0842DC28CBC6}" srcOrd="2" destOrd="0" parTransId="{9C6AEBCE-6B3C-43D0-8262-8EF36E44B234}" sibTransId="{3E91FCA6-9921-4D3F-B282-F462A578043D}"/>
    <dgm:cxn modelId="{341492AE-1C4C-4DA9-A4C7-177360BDCDA5}" srcId="{703488C0-9975-42BA-A727-7CFD3B88BEB3}" destId="{1CE7FA54-61F3-485A-9E61-258AE44DAD31}" srcOrd="1" destOrd="0" parTransId="{24F98EB7-DB1D-4496-9FA6-10A822155B43}" sibTransId="{9F6640FF-41D8-47B5-99F9-62D01FAFD73F}"/>
    <dgm:cxn modelId="{61AA9CBB-6B66-4D29-A642-4A89FCBAFD19}" type="presOf" srcId="{703488C0-9975-42BA-A727-7CFD3B88BEB3}" destId="{572A04E8-6457-491B-947E-E8658BEEA72B}" srcOrd="0" destOrd="0" presId="urn:microsoft.com/office/officeart/2018/2/layout/IconLabelList"/>
    <dgm:cxn modelId="{29BCD2D8-B67F-4AA3-9724-A9B25676EC6F}" srcId="{703488C0-9975-42BA-A727-7CFD3B88BEB3}" destId="{CD99C1E7-0C3B-45AB-B377-CEF27B7F7097}" srcOrd="0" destOrd="0" parTransId="{CA88C6B7-7653-421A-BBC1-CE26FD1CA92E}" sibTransId="{A0FDE106-1B62-4D9D-8738-92E920CF6C92}"/>
    <dgm:cxn modelId="{EB032CBC-53F4-4B3C-9F52-C76B0EC1C4C7}" type="presParOf" srcId="{572A04E8-6457-491B-947E-E8658BEEA72B}" destId="{3682B434-A21B-4D05-A227-4A847C83A358}" srcOrd="0" destOrd="0" presId="urn:microsoft.com/office/officeart/2018/2/layout/IconLabelList"/>
    <dgm:cxn modelId="{4A00C239-1BD2-4312-9F55-DFD07C9F11B9}" type="presParOf" srcId="{3682B434-A21B-4D05-A227-4A847C83A358}" destId="{EC492600-0371-4911-BD9A-665A2323A621}" srcOrd="0" destOrd="0" presId="urn:microsoft.com/office/officeart/2018/2/layout/IconLabelList"/>
    <dgm:cxn modelId="{1F7E38BA-2967-4EF4-ADA2-F23AB2D43C8E}" type="presParOf" srcId="{3682B434-A21B-4D05-A227-4A847C83A358}" destId="{EBE4C612-37AF-4DA1-9547-874D0E291920}" srcOrd="1" destOrd="0" presId="urn:microsoft.com/office/officeart/2018/2/layout/IconLabelList"/>
    <dgm:cxn modelId="{FEEA1E5D-134E-4229-88E6-FF501E870B7F}" type="presParOf" srcId="{3682B434-A21B-4D05-A227-4A847C83A358}" destId="{C3553676-80B5-4462-BFAD-71FF0EA7F20C}" srcOrd="2" destOrd="0" presId="urn:microsoft.com/office/officeart/2018/2/layout/IconLabelList"/>
    <dgm:cxn modelId="{DC84CB49-9928-47AA-BDBC-CE310D3470A7}" type="presParOf" srcId="{572A04E8-6457-491B-947E-E8658BEEA72B}" destId="{B5C4461E-F29C-4969-949F-1F23FE4BAD7F}" srcOrd="1" destOrd="0" presId="urn:microsoft.com/office/officeart/2018/2/layout/IconLabelList"/>
    <dgm:cxn modelId="{5D74128E-426D-4DAF-B4D7-D1F21C59E661}" type="presParOf" srcId="{572A04E8-6457-491B-947E-E8658BEEA72B}" destId="{9DBB1A59-7618-4203-88D6-EC97B18A0D00}" srcOrd="2" destOrd="0" presId="urn:microsoft.com/office/officeart/2018/2/layout/IconLabelList"/>
    <dgm:cxn modelId="{B0B6A95E-1335-4B69-A11B-A0A7595C0D4F}" type="presParOf" srcId="{9DBB1A59-7618-4203-88D6-EC97B18A0D00}" destId="{4B7CE16F-9D42-42DE-8A5F-559C20D3A62B}" srcOrd="0" destOrd="0" presId="urn:microsoft.com/office/officeart/2018/2/layout/IconLabelList"/>
    <dgm:cxn modelId="{773FC8E1-5A4D-462E-8496-B445B014A4D3}" type="presParOf" srcId="{9DBB1A59-7618-4203-88D6-EC97B18A0D00}" destId="{24F353BC-02B4-413D-9AE1-D647AED7137D}" srcOrd="1" destOrd="0" presId="urn:microsoft.com/office/officeart/2018/2/layout/IconLabelList"/>
    <dgm:cxn modelId="{F1ED3BB0-0B04-4F9A-997A-F7FEAB9D83DB}" type="presParOf" srcId="{9DBB1A59-7618-4203-88D6-EC97B18A0D00}" destId="{5C271A08-2103-40EF-BE3C-A57345465D84}" srcOrd="2" destOrd="0" presId="urn:microsoft.com/office/officeart/2018/2/layout/IconLabelList"/>
    <dgm:cxn modelId="{1221DD39-3C63-4DBC-8EFE-820CDB45A7F2}" type="presParOf" srcId="{572A04E8-6457-491B-947E-E8658BEEA72B}" destId="{77904AD6-734F-4069-96D3-4617EE4E9DFB}" srcOrd="3" destOrd="0" presId="urn:microsoft.com/office/officeart/2018/2/layout/IconLabelList"/>
    <dgm:cxn modelId="{A687C65B-8111-44D7-896A-C3B8334F16E2}" type="presParOf" srcId="{572A04E8-6457-491B-947E-E8658BEEA72B}" destId="{D4AF8825-F3E5-4321-9AC3-237FE702054D}" srcOrd="4" destOrd="0" presId="urn:microsoft.com/office/officeart/2018/2/layout/IconLabelList"/>
    <dgm:cxn modelId="{7895FBBB-CF5E-4E38-993D-4709722F7574}" type="presParOf" srcId="{D4AF8825-F3E5-4321-9AC3-237FE702054D}" destId="{8221807F-B3A5-48FA-9CB1-5637396AD2ED}" srcOrd="0" destOrd="0" presId="urn:microsoft.com/office/officeart/2018/2/layout/IconLabelList"/>
    <dgm:cxn modelId="{797D173A-CD83-4A21-BF6B-4B5CD4FF0895}" type="presParOf" srcId="{D4AF8825-F3E5-4321-9AC3-237FE702054D}" destId="{C6CFCE39-3EDF-4E4E-9272-A548ABB6021E}" srcOrd="1" destOrd="0" presId="urn:microsoft.com/office/officeart/2018/2/layout/IconLabelList"/>
    <dgm:cxn modelId="{45A7BDAC-A38B-4006-A2D5-83F9A96FD332}" type="presParOf" srcId="{D4AF8825-F3E5-4321-9AC3-237FE702054D}" destId="{55B2B84E-97F6-4A73-BE8B-B778C6D551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A71669-F587-45B5-A9DA-8BF6A8442E80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3742D22-ED84-477D-BA32-BE0C83E84BC8}">
      <dgm:prSet/>
      <dgm:spPr/>
      <dgm:t>
        <a:bodyPr/>
        <a:lstStyle/>
        <a:p>
          <a:r>
            <a:rPr lang="en-US"/>
            <a:t>We used the sklearn library for training our data.</a:t>
          </a:r>
        </a:p>
      </dgm:t>
    </dgm:pt>
    <dgm:pt modelId="{4880C15C-0538-4052-BB2B-D75855A02CDA}" type="parTrans" cxnId="{28956866-5E3C-4F9E-B1AC-CBEB9D654B83}">
      <dgm:prSet/>
      <dgm:spPr/>
      <dgm:t>
        <a:bodyPr/>
        <a:lstStyle/>
        <a:p>
          <a:endParaRPr lang="en-US"/>
        </a:p>
      </dgm:t>
    </dgm:pt>
    <dgm:pt modelId="{4C1F7B8C-8FD1-400D-BC24-E55E16F45C48}" type="sibTrans" cxnId="{28956866-5E3C-4F9E-B1AC-CBEB9D654B83}">
      <dgm:prSet/>
      <dgm:spPr/>
      <dgm:t>
        <a:bodyPr/>
        <a:lstStyle/>
        <a:p>
          <a:endParaRPr lang="en-US"/>
        </a:p>
      </dgm:t>
    </dgm:pt>
    <dgm:pt modelId="{4993DBF7-1510-4AA7-A63A-8292FB1C6B46}">
      <dgm:prSet/>
      <dgm:spPr/>
      <dgm:t>
        <a:bodyPr/>
        <a:lstStyle/>
        <a:p>
          <a:r>
            <a:rPr lang="en-US"/>
            <a:t>Utilized Multinomial NB, Logistic Regression, SVM, and KNN</a:t>
          </a:r>
        </a:p>
      </dgm:t>
    </dgm:pt>
    <dgm:pt modelId="{11000F4A-C3BE-420F-B8EF-CB2D88F30665}" type="parTrans" cxnId="{0E496778-1EA5-42BE-8531-AFAC17302882}">
      <dgm:prSet/>
      <dgm:spPr/>
      <dgm:t>
        <a:bodyPr/>
        <a:lstStyle/>
        <a:p>
          <a:endParaRPr lang="en-US"/>
        </a:p>
      </dgm:t>
    </dgm:pt>
    <dgm:pt modelId="{82D8390C-83EA-4843-9860-50D0BE6F1BB9}" type="sibTrans" cxnId="{0E496778-1EA5-42BE-8531-AFAC17302882}">
      <dgm:prSet/>
      <dgm:spPr/>
      <dgm:t>
        <a:bodyPr/>
        <a:lstStyle/>
        <a:p>
          <a:endParaRPr lang="en-US"/>
        </a:p>
      </dgm:t>
    </dgm:pt>
    <dgm:pt modelId="{613B90E5-C80A-4F21-A5DF-AC86D7CE1A2D}" type="pres">
      <dgm:prSet presAssocID="{3BA71669-F587-45B5-A9DA-8BF6A8442E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4F76FD-7D11-45FC-88B4-B878064155AB}" type="pres">
      <dgm:prSet presAssocID="{C3742D22-ED84-477D-BA32-BE0C83E84BC8}" presName="hierRoot1" presStyleCnt="0"/>
      <dgm:spPr/>
    </dgm:pt>
    <dgm:pt modelId="{AA429C87-2D49-479A-9688-70F044810305}" type="pres">
      <dgm:prSet presAssocID="{C3742D22-ED84-477D-BA32-BE0C83E84BC8}" presName="composite" presStyleCnt="0"/>
      <dgm:spPr/>
    </dgm:pt>
    <dgm:pt modelId="{9063F5BA-5C16-4289-9FA8-DC0B389073D5}" type="pres">
      <dgm:prSet presAssocID="{C3742D22-ED84-477D-BA32-BE0C83E84BC8}" presName="background" presStyleLbl="node0" presStyleIdx="0" presStyleCnt="2"/>
      <dgm:spPr/>
    </dgm:pt>
    <dgm:pt modelId="{3D25E3AE-D741-4E70-833C-6C8E2F83F61E}" type="pres">
      <dgm:prSet presAssocID="{C3742D22-ED84-477D-BA32-BE0C83E84BC8}" presName="text" presStyleLbl="fgAcc0" presStyleIdx="0" presStyleCnt="2">
        <dgm:presLayoutVars>
          <dgm:chPref val="3"/>
        </dgm:presLayoutVars>
      </dgm:prSet>
      <dgm:spPr/>
    </dgm:pt>
    <dgm:pt modelId="{E2BADAB7-31EE-47EF-BB43-6A9682B6A10E}" type="pres">
      <dgm:prSet presAssocID="{C3742D22-ED84-477D-BA32-BE0C83E84BC8}" presName="hierChild2" presStyleCnt="0"/>
      <dgm:spPr/>
    </dgm:pt>
    <dgm:pt modelId="{C4C3FB6D-49A2-4734-A014-5D50179D4DB1}" type="pres">
      <dgm:prSet presAssocID="{4993DBF7-1510-4AA7-A63A-8292FB1C6B46}" presName="hierRoot1" presStyleCnt="0"/>
      <dgm:spPr/>
    </dgm:pt>
    <dgm:pt modelId="{5C8C5417-3BD4-4D69-AB7A-6ACB7624439C}" type="pres">
      <dgm:prSet presAssocID="{4993DBF7-1510-4AA7-A63A-8292FB1C6B46}" presName="composite" presStyleCnt="0"/>
      <dgm:spPr/>
    </dgm:pt>
    <dgm:pt modelId="{E78D4E50-F4AF-43EC-BDE3-6DB785EDE633}" type="pres">
      <dgm:prSet presAssocID="{4993DBF7-1510-4AA7-A63A-8292FB1C6B46}" presName="background" presStyleLbl="node0" presStyleIdx="1" presStyleCnt="2"/>
      <dgm:spPr/>
    </dgm:pt>
    <dgm:pt modelId="{FC283134-2D93-4313-8E45-2F4FA52C4864}" type="pres">
      <dgm:prSet presAssocID="{4993DBF7-1510-4AA7-A63A-8292FB1C6B46}" presName="text" presStyleLbl="fgAcc0" presStyleIdx="1" presStyleCnt="2">
        <dgm:presLayoutVars>
          <dgm:chPref val="3"/>
        </dgm:presLayoutVars>
      </dgm:prSet>
      <dgm:spPr/>
    </dgm:pt>
    <dgm:pt modelId="{9F257E35-A309-408D-B3F9-442E3CEC0BC5}" type="pres">
      <dgm:prSet presAssocID="{4993DBF7-1510-4AA7-A63A-8292FB1C6B46}" presName="hierChild2" presStyleCnt="0"/>
      <dgm:spPr/>
    </dgm:pt>
  </dgm:ptLst>
  <dgm:cxnLst>
    <dgm:cxn modelId="{28956866-5E3C-4F9E-B1AC-CBEB9D654B83}" srcId="{3BA71669-F587-45B5-A9DA-8BF6A8442E80}" destId="{C3742D22-ED84-477D-BA32-BE0C83E84BC8}" srcOrd="0" destOrd="0" parTransId="{4880C15C-0538-4052-BB2B-D75855A02CDA}" sibTransId="{4C1F7B8C-8FD1-400D-BC24-E55E16F45C48}"/>
    <dgm:cxn modelId="{0E496778-1EA5-42BE-8531-AFAC17302882}" srcId="{3BA71669-F587-45B5-A9DA-8BF6A8442E80}" destId="{4993DBF7-1510-4AA7-A63A-8292FB1C6B46}" srcOrd="1" destOrd="0" parTransId="{11000F4A-C3BE-420F-B8EF-CB2D88F30665}" sibTransId="{82D8390C-83EA-4843-9860-50D0BE6F1BB9}"/>
    <dgm:cxn modelId="{59B6408D-0EB2-406C-9CC0-42A8D48F2D83}" type="presOf" srcId="{C3742D22-ED84-477D-BA32-BE0C83E84BC8}" destId="{3D25E3AE-D741-4E70-833C-6C8E2F83F61E}" srcOrd="0" destOrd="0" presId="urn:microsoft.com/office/officeart/2005/8/layout/hierarchy1"/>
    <dgm:cxn modelId="{18C86DA9-6BFF-4257-A68A-E42AFDDD9D6D}" type="presOf" srcId="{3BA71669-F587-45B5-A9DA-8BF6A8442E80}" destId="{613B90E5-C80A-4F21-A5DF-AC86D7CE1A2D}" srcOrd="0" destOrd="0" presId="urn:microsoft.com/office/officeart/2005/8/layout/hierarchy1"/>
    <dgm:cxn modelId="{740CD1A9-7385-436C-944A-4BB43AEC0225}" type="presOf" srcId="{4993DBF7-1510-4AA7-A63A-8292FB1C6B46}" destId="{FC283134-2D93-4313-8E45-2F4FA52C4864}" srcOrd="0" destOrd="0" presId="urn:microsoft.com/office/officeart/2005/8/layout/hierarchy1"/>
    <dgm:cxn modelId="{740FF35B-7E6B-4074-B904-F95414E5B061}" type="presParOf" srcId="{613B90E5-C80A-4F21-A5DF-AC86D7CE1A2D}" destId="{CA4F76FD-7D11-45FC-88B4-B878064155AB}" srcOrd="0" destOrd="0" presId="urn:microsoft.com/office/officeart/2005/8/layout/hierarchy1"/>
    <dgm:cxn modelId="{055F187E-79DD-4602-A51F-C06542366A9A}" type="presParOf" srcId="{CA4F76FD-7D11-45FC-88B4-B878064155AB}" destId="{AA429C87-2D49-479A-9688-70F044810305}" srcOrd="0" destOrd="0" presId="urn:microsoft.com/office/officeart/2005/8/layout/hierarchy1"/>
    <dgm:cxn modelId="{F120AA27-6327-43AA-A693-ADA5E3F39B64}" type="presParOf" srcId="{AA429C87-2D49-479A-9688-70F044810305}" destId="{9063F5BA-5C16-4289-9FA8-DC0B389073D5}" srcOrd="0" destOrd="0" presId="urn:microsoft.com/office/officeart/2005/8/layout/hierarchy1"/>
    <dgm:cxn modelId="{20291977-3037-433C-8CA9-BBD3DFC07918}" type="presParOf" srcId="{AA429C87-2D49-479A-9688-70F044810305}" destId="{3D25E3AE-D741-4E70-833C-6C8E2F83F61E}" srcOrd="1" destOrd="0" presId="urn:microsoft.com/office/officeart/2005/8/layout/hierarchy1"/>
    <dgm:cxn modelId="{08C7B959-DDCC-4E56-BEDD-C67858EBAB95}" type="presParOf" srcId="{CA4F76FD-7D11-45FC-88B4-B878064155AB}" destId="{E2BADAB7-31EE-47EF-BB43-6A9682B6A10E}" srcOrd="1" destOrd="0" presId="urn:microsoft.com/office/officeart/2005/8/layout/hierarchy1"/>
    <dgm:cxn modelId="{AA6E23F1-961E-49E1-94AC-14DE11D985E8}" type="presParOf" srcId="{613B90E5-C80A-4F21-A5DF-AC86D7CE1A2D}" destId="{C4C3FB6D-49A2-4734-A014-5D50179D4DB1}" srcOrd="1" destOrd="0" presId="urn:microsoft.com/office/officeart/2005/8/layout/hierarchy1"/>
    <dgm:cxn modelId="{D1AA02C2-91D4-4E08-BC8C-501B0F56528A}" type="presParOf" srcId="{C4C3FB6D-49A2-4734-A014-5D50179D4DB1}" destId="{5C8C5417-3BD4-4D69-AB7A-6ACB7624439C}" srcOrd="0" destOrd="0" presId="urn:microsoft.com/office/officeart/2005/8/layout/hierarchy1"/>
    <dgm:cxn modelId="{C7991F2E-80E2-4A97-9834-D0F603653DF3}" type="presParOf" srcId="{5C8C5417-3BD4-4D69-AB7A-6ACB7624439C}" destId="{E78D4E50-F4AF-43EC-BDE3-6DB785EDE633}" srcOrd="0" destOrd="0" presId="urn:microsoft.com/office/officeart/2005/8/layout/hierarchy1"/>
    <dgm:cxn modelId="{7273C077-7BE1-4604-966E-5631E594E675}" type="presParOf" srcId="{5C8C5417-3BD4-4D69-AB7A-6ACB7624439C}" destId="{FC283134-2D93-4313-8E45-2F4FA52C4864}" srcOrd="1" destOrd="0" presId="urn:microsoft.com/office/officeart/2005/8/layout/hierarchy1"/>
    <dgm:cxn modelId="{37D197C8-DD07-49F8-B514-DA73F353BFAC}" type="presParOf" srcId="{C4C3FB6D-49A2-4734-A014-5D50179D4DB1}" destId="{9F257E35-A309-408D-B3F9-442E3CEC0BC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92600-0371-4911-BD9A-665A2323A621}">
      <dsp:nvSpPr>
        <dsp:cNvPr id="0" name=""/>
        <dsp:cNvSpPr/>
      </dsp:nvSpPr>
      <dsp:spPr>
        <a:xfrm>
          <a:off x="947201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53676-80B5-4462-BFAD-71FF0EA7F20C}">
      <dsp:nvSpPr>
        <dsp:cNvPr id="0" name=""/>
        <dsp:cNvSpPr/>
      </dsp:nvSpPr>
      <dsp:spPr>
        <a:xfrm>
          <a:off x="59990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 Extraction</a:t>
          </a:r>
        </a:p>
      </dsp:txBody>
      <dsp:txXfrm>
        <a:off x="59990" y="2402242"/>
        <a:ext cx="3226223" cy="720000"/>
      </dsp:txXfrm>
    </dsp:sp>
    <dsp:sp modelId="{4B7CE16F-9D42-42DE-8A5F-559C20D3A62B}">
      <dsp:nvSpPr>
        <dsp:cNvPr id="0" name=""/>
        <dsp:cNvSpPr/>
      </dsp:nvSpPr>
      <dsp:spPr>
        <a:xfrm>
          <a:off x="4738014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71A08-2103-40EF-BE3C-A57345465D84}">
      <dsp:nvSpPr>
        <dsp:cNvPr id="0" name=""/>
        <dsp:cNvSpPr/>
      </dsp:nvSpPr>
      <dsp:spPr>
        <a:xfrm>
          <a:off x="3850802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 Pre-processing</a:t>
          </a:r>
        </a:p>
      </dsp:txBody>
      <dsp:txXfrm>
        <a:off x="3850802" y="2402242"/>
        <a:ext cx="3226223" cy="720000"/>
      </dsp:txXfrm>
    </dsp:sp>
    <dsp:sp modelId="{8221807F-B3A5-48FA-9CB1-5637396AD2ED}">
      <dsp:nvSpPr>
        <dsp:cNvPr id="0" name=""/>
        <dsp:cNvSpPr/>
      </dsp:nvSpPr>
      <dsp:spPr>
        <a:xfrm>
          <a:off x="8528826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2B84E-97F6-4A73-BE8B-B778C6D5519D}">
      <dsp:nvSpPr>
        <dsp:cNvPr id="0" name=""/>
        <dsp:cNvSpPr/>
      </dsp:nvSpPr>
      <dsp:spPr>
        <a:xfrm>
          <a:off x="7641615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 modelling</a:t>
          </a:r>
        </a:p>
      </dsp:txBody>
      <dsp:txXfrm>
        <a:off x="7641615" y="2402242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3F5BA-5C16-4289-9FA8-DC0B389073D5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5E3AE-D741-4E70-833C-6C8E2F83F61E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We used the sklearn library for training our data.</a:t>
          </a:r>
        </a:p>
      </dsp:txBody>
      <dsp:txXfrm>
        <a:off x="696297" y="538547"/>
        <a:ext cx="4171627" cy="2590157"/>
      </dsp:txXfrm>
    </dsp:sp>
    <dsp:sp modelId="{E78D4E50-F4AF-43EC-BDE3-6DB785EDE633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83134-2D93-4313-8E45-2F4FA52C4864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Utilized Multinomial NB, Logistic Regression, SVM, and KNN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359937/full-screen-google-ma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Triangle 3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5260" y="1188637"/>
            <a:ext cx="5852711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200" b="1" kern="1200">
                <a:latin typeface="+mj-lt"/>
                <a:ea typeface="+mj-ea"/>
                <a:cs typeface="+mj-cs"/>
              </a:rPr>
              <a:t>Hospital Recommendation System</a:t>
            </a:r>
            <a:endParaRPr lang="en-US" sz="4200" b="1" kern="1200">
              <a:latin typeface="+mj-lt"/>
              <a:cs typeface="Calibri Light"/>
            </a:endParaRPr>
          </a:p>
        </p:txBody>
      </p:sp>
      <p:pic>
        <p:nvPicPr>
          <p:cNvPr id="16" name="Graphic 15" descr="Stethoscope">
            <a:extLst>
              <a:ext uri="{FF2B5EF4-FFF2-40B4-BE49-F238E27FC236}">
                <a16:creationId xmlns:a16="http://schemas.microsoft.com/office/drawing/2014/main" id="{0AD82D2C-A292-06D3-D896-73C8F2CE5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5260" y="2998278"/>
            <a:ext cx="4428236" cy="2728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/>
              <a:t>DSCI Project by:</a:t>
            </a:r>
          </a:p>
          <a:p>
            <a:pPr indent="-2286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/>
              <a:t>112003108 – Vishal Patil</a:t>
            </a:r>
            <a:endParaRPr lang="en-US" sz="2000">
              <a:cs typeface="Calibri"/>
            </a:endParaRPr>
          </a:p>
          <a:p>
            <a:pPr indent="-2286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/>
              <a:t>112003121 – Kshitij Salunke</a:t>
            </a:r>
          </a:p>
          <a:p>
            <a:pPr indent="-2286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/>
              <a:t>112003128 – Shaikh Adnan</a:t>
            </a:r>
            <a:endParaRPr lang="en-US" sz="2000">
              <a:cs typeface="Calibri"/>
            </a:endParaRPr>
          </a:p>
          <a:p>
            <a:pPr indent="-2286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87D57-5BF0-F5F7-8241-34228599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39504A-FFEE-9F2C-7990-D13F08C1C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972" y="3221413"/>
            <a:ext cx="10768181" cy="1830589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523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9BB5CD-3C8E-E284-05CB-8301F8AC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40" y="4038037"/>
            <a:ext cx="5107366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Making the data suitable for 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95673-C97A-B9CE-7AE3-B1170A157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159" y="4038037"/>
            <a:ext cx="5017030" cy="208742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used the TFID Vectorizer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Ignore terms that occur in more than 50% documents and the ones that occur in less than 2</a:t>
            </a:r>
          </a:p>
          <a:p>
            <a:endParaRPr lang="en-US" sz="2400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195141AA-EF4F-E0F7-BAD5-7297389E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962790"/>
            <a:ext cx="10843065" cy="257522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1EE2A-5845-9E30-11BF-EE85984BC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>
                <a:latin typeface="Calibri"/>
                <a:cs typeface="Calibri Light"/>
              </a:rPr>
              <a:t>Data Modelling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2D91CC-F379-A9A2-F78B-DA7C50281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9951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22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384C7-37B0-05B6-FD45-67FC851C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Multinomial Naïve Bayes</a:t>
            </a:r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2DF224-A173-B922-E82F-F96BD709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719217"/>
            <a:ext cx="10872172" cy="2928046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6B17D-C009-7D95-8BB3-5A6D19A69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>
                <a:ea typeface="+mn-lt"/>
                <a:cs typeface="+mn-lt"/>
              </a:rPr>
              <a:t>Probabilistic learning method</a:t>
            </a:r>
          </a:p>
          <a:p>
            <a:r>
              <a:rPr lang="en-US" sz="2600">
                <a:ea typeface="+mn-lt"/>
                <a:cs typeface="+mn-lt"/>
              </a:rPr>
              <a:t>Based on the Bayes theorem</a:t>
            </a:r>
          </a:p>
          <a:p>
            <a:r>
              <a:rPr lang="en-US" sz="2600">
                <a:ea typeface="+mn-lt"/>
                <a:cs typeface="+mn-lt"/>
              </a:rPr>
              <a:t>Calculates the probability of each tag for a given sample and then gives the tag with the highest probability as output. </a:t>
            </a:r>
          </a:p>
          <a:p>
            <a:pPr marL="0" indent="0">
              <a:buNone/>
            </a:pPr>
            <a:endParaRPr lang="en-US" sz="2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0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D052B-1E34-D4F6-1675-6DC2234B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Logistic Regression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370CB-3C82-378A-BB11-D597C8639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Used in categorical analysis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AE4EF40-41A0-8614-EA07-23F53A2D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28439"/>
            <a:ext cx="6903720" cy="440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92100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5AFB7-81D1-109E-BE22-F987FD5F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>
                <a:cs typeface="Calibri Light"/>
              </a:rPr>
              <a:t>K-nearest neighbour</a:t>
            </a:r>
            <a:endParaRPr lang="en-US" sz="4000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FAA9FA3-9EC0-8199-38F4-58308021C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007-9D00-6C7C-B056-CE80D93F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Assumes the similarity between the new case/data and available cases and put the new case into the category that is most similar to the available categories.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4B504-3F0E-AA0D-0CBB-AC831952B507}"/>
              </a:ext>
            </a:extLst>
          </p:cNvPr>
          <p:cNvSpPr txBox="1"/>
          <p:nvPr/>
        </p:nvSpPr>
        <p:spPr>
          <a:xfrm>
            <a:off x="3440205" y="2924735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5/4 star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34543-8374-5147-AED9-0B050B57C5EE}"/>
              </a:ext>
            </a:extLst>
          </p:cNvPr>
          <p:cNvSpPr txBox="1"/>
          <p:nvPr/>
        </p:nvSpPr>
        <p:spPr>
          <a:xfrm>
            <a:off x="1131793" y="5143500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3/2/1 star</a:t>
            </a:r>
          </a:p>
        </p:txBody>
      </p:sp>
    </p:spTree>
    <p:extLst>
      <p:ext uri="{BB962C8B-B14F-4D97-AF65-F5344CB8AC3E}">
        <p14:creationId xmlns:p14="http://schemas.microsoft.com/office/powerpoint/2010/main" val="19796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F9E85-89F7-58D7-9475-1DA85534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9A3A8A-0D56-5C4C-9EDF-628FAE213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182" y="643466"/>
            <a:ext cx="574096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9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00A-C394-C4F1-7A72-E05142F8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 Light"/>
              </a:rPr>
              <a:t>Recommendation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D74AE06-9A56-EE48-3AB8-79A22DE78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7520"/>
            <a:ext cx="10515600" cy="3567548"/>
          </a:xfrm>
        </p:spPr>
      </p:pic>
    </p:spTree>
    <p:extLst>
      <p:ext uri="{BB962C8B-B14F-4D97-AF65-F5344CB8AC3E}">
        <p14:creationId xmlns:p14="http://schemas.microsoft.com/office/powerpoint/2010/main" val="32001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5245CF1B-1864-9057-15C0-C3B22F84B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2" r="-9" b="908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73CBC-650D-AD50-700A-F900E67A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Hospitals near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6C9E9-406D-2BB9-E4CD-5D50B430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Based on user-provided latitude, longitude, range and specialist requirement, shows nearest hospitals.</a:t>
            </a:r>
            <a:endParaRPr lang="en-US" sz="200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67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652190FE-C337-7C2C-4C64-CDEB7E86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058" r="497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34445-B789-143F-FCF2-6A68E75DF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Thank You</a:t>
            </a:r>
            <a:endParaRPr lang="en-US" sz="80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C6B2E-64FF-C994-9F3C-FD8D95FCA9B3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265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5F166-EE00-4B28-4389-13F8FCB5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Flow of the Project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88B910-7B86-32E8-85FF-5CC7A0341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36019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42962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BCD5A-0478-ABEF-4132-DB48905B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Data Extraction - Tools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527B3A6-B886-9E4A-FF15-13F62F9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17" y="1549792"/>
            <a:ext cx="5069590" cy="1242049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5850AA0-E3F1-6EC3-E847-2FA28A49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825" y="671201"/>
            <a:ext cx="4183139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92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A4309-61F6-80AC-7300-3576B6A3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Data Extraction</a:t>
            </a:r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95AA498-3D10-9913-C5B0-C08A8404A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cs typeface="Calibri"/>
              </a:rPr>
              <a:t>We used Selenium and Beautiful Soup for extracting data from google maps.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We stored all the data in a csv file </a:t>
            </a:r>
          </a:p>
        </p:txBody>
      </p:sp>
      <p:pic>
        <p:nvPicPr>
          <p:cNvPr id="21" name="Picture 4" descr="Upwards trending chart on a screen">
            <a:extLst>
              <a:ext uri="{FF2B5EF4-FFF2-40B4-BE49-F238E27FC236}">
                <a16:creationId xmlns:a16="http://schemas.microsoft.com/office/drawing/2014/main" id="{2C5BEF87-162F-E4A1-FFE8-7B6F32C9A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8" r="147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27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CE1CF574-631D-A515-A72E-6A7562AA5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40" y="643466"/>
            <a:ext cx="7503120" cy="5571067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C401B1-F2E9-0C67-B1AA-442BA0DF0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339405"/>
              </p:ext>
            </p:extLst>
          </p:nvPr>
        </p:nvGraphicFramePr>
        <p:xfrm>
          <a:off x="2353235" y="5468471"/>
          <a:ext cx="373134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134">
                  <a:extLst>
                    <a:ext uri="{9D8B030D-6E8A-4147-A177-3AD203B41FA5}">
                      <a16:colId xmlns:a16="http://schemas.microsoft.com/office/drawing/2014/main" val="2657666107"/>
                    </a:ext>
                  </a:extLst>
                </a:gridCol>
                <a:gridCol w="373134">
                  <a:extLst>
                    <a:ext uri="{9D8B030D-6E8A-4147-A177-3AD203B41FA5}">
                      <a16:colId xmlns:a16="http://schemas.microsoft.com/office/drawing/2014/main" val="1183429720"/>
                    </a:ext>
                  </a:extLst>
                </a:gridCol>
                <a:gridCol w="373134">
                  <a:extLst>
                    <a:ext uri="{9D8B030D-6E8A-4147-A177-3AD203B41FA5}">
                      <a16:colId xmlns:a16="http://schemas.microsoft.com/office/drawing/2014/main" val="918026157"/>
                    </a:ext>
                  </a:extLst>
                </a:gridCol>
                <a:gridCol w="373134">
                  <a:extLst>
                    <a:ext uri="{9D8B030D-6E8A-4147-A177-3AD203B41FA5}">
                      <a16:colId xmlns:a16="http://schemas.microsoft.com/office/drawing/2014/main" val="3296935284"/>
                    </a:ext>
                  </a:extLst>
                </a:gridCol>
                <a:gridCol w="373134">
                  <a:extLst>
                    <a:ext uri="{9D8B030D-6E8A-4147-A177-3AD203B41FA5}">
                      <a16:colId xmlns:a16="http://schemas.microsoft.com/office/drawing/2014/main" val="4238219524"/>
                    </a:ext>
                  </a:extLst>
                </a:gridCol>
                <a:gridCol w="373134">
                  <a:extLst>
                    <a:ext uri="{9D8B030D-6E8A-4147-A177-3AD203B41FA5}">
                      <a16:colId xmlns:a16="http://schemas.microsoft.com/office/drawing/2014/main" val="2502472596"/>
                    </a:ext>
                  </a:extLst>
                </a:gridCol>
                <a:gridCol w="373134">
                  <a:extLst>
                    <a:ext uri="{9D8B030D-6E8A-4147-A177-3AD203B41FA5}">
                      <a16:colId xmlns:a16="http://schemas.microsoft.com/office/drawing/2014/main" val="1130449110"/>
                    </a:ext>
                  </a:extLst>
                </a:gridCol>
                <a:gridCol w="373134">
                  <a:extLst>
                    <a:ext uri="{9D8B030D-6E8A-4147-A177-3AD203B41FA5}">
                      <a16:colId xmlns:a16="http://schemas.microsoft.com/office/drawing/2014/main" val="1587764319"/>
                    </a:ext>
                  </a:extLst>
                </a:gridCol>
                <a:gridCol w="373134">
                  <a:extLst>
                    <a:ext uri="{9D8B030D-6E8A-4147-A177-3AD203B41FA5}">
                      <a16:colId xmlns:a16="http://schemas.microsoft.com/office/drawing/2014/main" val="3956175135"/>
                    </a:ext>
                  </a:extLst>
                </a:gridCol>
                <a:gridCol w="373134">
                  <a:extLst>
                    <a:ext uri="{9D8B030D-6E8A-4147-A177-3AD203B41FA5}">
                      <a16:colId xmlns:a16="http://schemas.microsoft.com/office/drawing/2014/main" val="434471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81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22055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466660-AE0F-61ED-C25C-B3EC01951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63148"/>
              </p:ext>
            </p:extLst>
          </p:nvPr>
        </p:nvGraphicFramePr>
        <p:xfrm>
          <a:off x="6088529" y="5468470"/>
          <a:ext cx="376496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6496">
                  <a:extLst>
                    <a:ext uri="{9D8B030D-6E8A-4147-A177-3AD203B41FA5}">
                      <a16:colId xmlns:a16="http://schemas.microsoft.com/office/drawing/2014/main" val="260966417"/>
                    </a:ext>
                  </a:extLst>
                </a:gridCol>
                <a:gridCol w="376496">
                  <a:extLst>
                    <a:ext uri="{9D8B030D-6E8A-4147-A177-3AD203B41FA5}">
                      <a16:colId xmlns:a16="http://schemas.microsoft.com/office/drawing/2014/main" val="1368430098"/>
                    </a:ext>
                  </a:extLst>
                </a:gridCol>
                <a:gridCol w="376496">
                  <a:extLst>
                    <a:ext uri="{9D8B030D-6E8A-4147-A177-3AD203B41FA5}">
                      <a16:colId xmlns:a16="http://schemas.microsoft.com/office/drawing/2014/main" val="2395186443"/>
                    </a:ext>
                  </a:extLst>
                </a:gridCol>
                <a:gridCol w="376496">
                  <a:extLst>
                    <a:ext uri="{9D8B030D-6E8A-4147-A177-3AD203B41FA5}">
                      <a16:colId xmlns:a16="http://schemas.microsoft.com/office/drawing/2014/main" val="977451221"/>
                    </a:ext>
                  </a:extLst>
                </a:gridCol>
                <a:gridCol w="376496">
                  <a:extLst>
                    <a:ext uri="{9D8B030D-6E8A-4147-A177-3AD203B41FA5}">
                      <a16:colId xmlns:a16="http://schemas.microsoft.com/office/drawing/2014/main" val="1768546104"/>
                    </a:ext>
                  </a:extLst>
                </a:gridCol>
                <a:gridCol w="376496">
                  <a:extLst>
                    <a:ext uri="{9D8B030D-6E8A-4147-A177-3AD203B41FA5}">
                      <a16:colId xmlns:a16="http://schemas.microsoft.com/office/drawing/2014/main" val="3834427867"/>
                    </a:ext>
                  </a:extLst>
                </a:gridCol>
                <a:gridCol w="376496">
                  <a:extLst>
                    <a:ext uri="{9D8B030D-6E8A-4147-A177-3AD203B41FA5}">
                      <a16:colId xmlns:a16="http://schemas.microsoft.com/office/drawing/2014/main" val="1090365343"/>
                    </a:ext>
                  </a:extLst>
                </a:gridCol>
                <a:gridCol w="376496">
                  <a:extLst>
                    <a:ext uri="{9D8B030D-6E8A-4147-A177-3AD203B41FA5}">
                      <a16:colId xmlns:a16="http://schemas.microsoft.com/office/drawing/2014/main" val="1892584274"/>
                    </a:ext>
                  </a:extLst>
                </a:gridCol>
                <a:gridCol w="376496">
                  <a:extLst>
                    <a:ext uri="{9D8B030D-6E8A-4147-A177-3AD203B41FA5}">
                      <a16:colId xmlns:a16="http://schemas.microsoft.com/office/drawing/2014/main" val="901789289"/>
                    </a:ext>
                  </a:extLst>
                </a:gridCol>
                <a:gridCol w="376496">
                  <a:extLst>
                    <a:ext uri="{9D8B030D-6E8A-4147-A177-3AD203B41FA5}">
                      <a16:colId xmlns:a16="http://schemas.microsoft.com/office/drawing/2014/main" val="7080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27990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D221121C-0C16-87FF-167A-E2E70D44937D}"/>
              </a:ext>
            </a:extLst>
          </p:cNvPr>
          <p:cNvSpPr/>
          <p:nvPr/>
        </p:nvSpPr>
        <p:spPr>
          <a:xfrm>
            <a:off x="2442881" y="5983941"/>
            <a:ext cx="978647" cy="112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71A1-9245-E705-F59A-8566BC0B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>
                <a:cs typeface="Calibri Light"/>
              </a:rPr>
              <a:t>Data Pre-Processing Tools</a:t>
            </a:r>
            <a:endParaRPr lang="en-US" sz="37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16795A4-6BE2-1076-532D-24593BDF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950790"/>
            <a:ext cx="4397433" cy="17809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Text, logo&#10;&#10;Description automatically generated">
            <a:extLst>
              <a:ext uri="{FF2B5EF4-FFF2-40B4-BE49-F238E27FC236}">
                <a16:creationId xmlns:a16="http://schemas.microsoft.com/office/drawing/2014/main" id="{C7CCF49E-04E0-32C3-6565-45553CBA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455110"/>
            <a:ext cx="2743200" cy="8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FED4C-FEE5-A8E4-4F83-2A1CE210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1">
                <a:latin typeface="Calibri"/>
                <a:cs typeface="Calibri Light"/>
              </a:rPr>
              <a:t>Data Preprocessing</a:t>
            </a:r>
            <a:endParaRPr lang="en-US" sz="2800" b="1">
              <a:latin typeface="Calibri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3623C-E600-C792-F15C-90C39AD78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1700">
                <a:cs typeface="Calibri"/>
              </a:rPr>
              <a:t>Using pandas, collected all the data in a panda object.</a:t>
            </a:r>
          </a:p>
          <a:p>
            <a:pPr marL="514350" indent="-514350">
              <a:buAutoNum type="arabicPeriod"/>
            </a:pPr>
            <a:r>
              <a:rPr lang="en-US" sz="1700">
                <a:cs typeface="Calibri"/>
              </a:rPr>
              <a:t>Removed "Translated by Google" from the reviews (As some reviews were not in English)</a:t>
            </a:r>
          </a:p>
          <a:p>
            <a:pPr marL="514350" indent="-514350">
              <a:buAutoNum type="arabicPeriod"/>
            </a:pPr>
            <a:r>
              <a:rPr lang="en-US" sz="1700">
                <a:cs typeface="Calibri"/>
              </a:rPr>
              <a:t>Punctuations were removed</a:t>
            </a:r>
          </a:p>
          <a:p>
            <a:pPr marL="514350" indent="-514350">
              <a:buAutoNum type="arabicPeriod"/>
            </a:pPr>
            <a:endParaRPr lang="en-US" sz="170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5DD0AA0-962D-DF99-92E8-9938D572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722832"/>
            <a:ext cx="6922008" cy="35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39015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5DF4E-B7BD-BA65-AD5C-2A6DAEDB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>
                <a:cs typeface="Calibri Light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A7876-813D-5DE8-4E2D-421D1C06F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>
                <a:cs typeface="Calibri"/>
              </a:rPr>
              <a:t>We used lemmatization after tokenizing the reviews</a:t>
            </a:r>
          </a:p>
          <a:p>
            <a:pPr marL="0" indent="0" algn="ctr">
              <a:buNone/>
            </a:pPr>
            <a:endParaRPr lang="en-US" sz="30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A87C8B-BE3C-8903-2A73-47AF3845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74" y="2405149"/>
            <a:ext cx="9068354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44CBF-32D6-1851-C021-AB99EFE1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</a:t>
            </a: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7E7F78B-8683-899F-36F8-980DCE8AA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37367"/>
            <a:ext cx="7188199" cy="47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272</Words>
  <Application>Microsoft Office PowerPoint</Application>
  <PresentationFormat>Widescreen</PresentationFormat>
  <Paragraphs>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Hospital Recommendation System</vt:lpstr>
      <vt:lpstr>Flow of the Project</vt:lpstr>
      <vt:lpstr>Data Extraction - Tools</vt:lpstr>
      <vt:lpstr>Data Extraction</vt:lpstr>
      <vt:lpstr>PowerPoint Presentation</vt:lpstr>
      <vt:lpstr>Data Pre-Processing Tools</vt:lpstr>
      <vt:lpstr>Data Preprocessing</vt:lpstr>
      <vt:lpstr>Data Preprocessing</vt:lpstr>
      <vt:lpstr>Graph</vt:lpstr>
      <vt:lpstr>Exploratory Data Analysis</vt:lpstr>
      <vt:lpstr>Making the data suitable for machine learning model</vt:lpstr>
      <vt:lpstr>Data Modelling</vt:lpstr>
      <vt:lpstr>Multinomial Naïve Bayes</vt:lpstr>
      <vt:lpstr>Logistic Regression</vt:lpstr>
      <vt:lpstr>K-nearest neighbour</vt:lpstr>
      <vt:lpstr>Confusion Matrix</vt:lpstr>
      <vt:lpstr>Recommendation</vt:lpstr>
      <vt:lpstr>Hospitals near me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ADNAN SHAIKH</cp:lastModifiedBy>
  <cp:revision>12</cp:revision>
  <dcterms:created xsi:type="dcterms:W3CDTF">2023-04-21T08:20:22Z</dcterms:created>
  <dcterms:modified xsi:type="dcterms:W3CDTF">2023-05-09T12:39:40Z</dcterms:modified>
</cp:coreProperties>
</file>